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57" r:id="rId5"/>
    <p:sldId id="259" r:id="rId6"/>
    <p:sldId id="273" r:id="rId7"/>
    <p:sldId id="260" r:id="rId8"/>
    <p:sldId id="269" r:id="rId9"/>
    <p:sldId id="275" r:id="rId10"/>
    <p:sldId id="276" r:id="rId11"/>
    <p:sldId id="266" r:id="rId12"/>
    <p:sldId id="265" r:id="rId13"/>
    <p:sldId id="274" r:id="rId14"/>
    <p:sldId id="262" r:id="rId15"/>
    <p:sldId id="272" r:id="rId16"/>
    <p:sldId id="27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93" autoAdjust="0"/>
  </p:normalViewPr>
  <p:slideViewPr>
    <p:cSldViewPr>
      <p:cViewPr varScale="1">
        <p:scale>
          <a:sx n="71" d="100"/>
          <a:sy n="71" d="100"/>
        </p:scale>
        <p:origin x="-104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A379-C656-47FA-91FA-BB9971B0C706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6020-F6E2-4E20-9301-F5ABC0713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6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</a:t>
            </a:r>
            <a:r>
              <a:rPr lang="en-GB" dirty="0" smtClean="0">
                <a:solidFill>
                  <a:srgbClr val="FF0000"/>
                </a:solidFill>
              </a:rPr>
              <a:t>plot_bindingchanges.R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1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be </a:t>
            </a:r>
            <a:r>
              <a:rPr lang="en-GB" dirty="0" smtClean="0"/>
              <a:t>changed: Make it</a:t>
            </a:r>
            <a:r>
              <a:rPr lang="en-GB" baseline="0" dirty="0" smtClean="0"/>
              <a:t> as 3d surface</a:t>
            </a:r>
          </a:p>
          <a:p>
            <a:r>
              <a:rPr lang="en-GB" baseline="0" dirty="0" err="1" smtClean="0"/>
              <a:t>workdir</a:t>
            </a:r>
            <a:r>
              <a:rPr lang="en-GB" baseline="0" dirty="0" smtClean="0"/>
              <a:t>: E:\Documents\Github\BindingAnal\fitness\tradeoff\Mtradeoff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/lowV0/hostKs_low_adaptive.csv‘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??</a:t>
            </a:r>
          </a:p>
          <a:p>
            <a:r>
              <a:rPr lang="en-GB" dirty="0" err="1" smtClean="0"/>
              <a:t>plotMutSelBalance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6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Change it to simulated binding avidity.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</a:t>
            </a:r>
            <a:r>
              <a:rPr lang="en-GB" dirty="0" err="1" smtClean="0"/>
              <a:t>virusbinding_low_adaptive.mat</a:t>
            </a:r>
            <a:r>
              <a:rPr lang="en-GB" dirty="0" smtClean="0"/>
              <a:t>’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These steps work for real viral sequences.docx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simple.mat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7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voutput1_low_adaptive_tree_300_simple.png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/voutput1_highv_tree_300_simple.mat’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</a:t>
            </a:r>
            <a:r>
              <a:rPr lang="en-GB" dirty="0" err="1" smtClean="0"/>
              <a:t>virusbinding.mat</a:t>
            </a:r>
            <a:r>
              <a:rPr lang="en-GB" dirty="0" smtClean="0"/>
              <a:t>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0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showed that higher ratios of non-synonymous-to-synonymous substitutions on external tree branches relative to those found internally (http://dx.doi.org/10.1093/molbev/msm001). 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E:\Documents\Github\BindingAnal\ParseTree\mat\Mparsetree</a:t>
            </a:r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 To compare the variance between internal and external nodes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netcharge</a:t>
            </a:r>
            <a:r>
              <a:rPr lang="en-GB" dirty="0" smtClean="0"/>
              <a:t> ] = </a:t>
            </a:r>
            <a:r>
              <a:rPr lang="en-GB" dirty="0" err="1" smtClean="0"/>
              <a:t>calNetCharge</a:t>
            </a:r>
            <a:r>
              <a:rPr lang="en-GB" dirty="0" smtClean="0"/>
              <a:t>( )</a:t>
            </a:r>
          </a:p>
          <a:p>
            <a:endParaRPr lang="en-GB" dirty="0" smtClean="0"/>
          </a:p>
          <a:p>
            <a:r>
              <a:rPr lang="en-GB" dirty="0" smtClean="0"/>
              <a:t>internal vs external</a:t>
            </a:r>
          </a:p>
          <a:p>
            <a:r>
              <a:rPr lang="en-GB" baseline="0" dirty="0" smtClean="0"/>
              <a:t>proportion of </a:t>
            </a:r>
            <a:r>
              <a:rPr lang="en-GB" baseline="0" dirty="0" err="1" smtClean="0"/>
              <a:t>netcharge</a:t>
            </a:r>
            <a:r>
              <a:rPr lang="en-GB" baseline="0" dirty="0" smtClean="0"/>
              <a:t> change (</a:t>
            </a:r>
            <a:r>
              <a:rPr lang="en-GB" dirty="0" smtClean="0"/>
              <a:t>7.8% vs</a:t>
            </a:r>
            <a:r>
              <a:rPr lang="en-GB" baseline="0" dirty="0" smtClean="0"/>
              <a:t> </a:t>
            </a:r>
            <a:r>
              <a:rPr lang="en-GB" dirty="0" smtClean="0"/>
              <a:t>12.1%) 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variance (1.13 vs 1.18)</a:t>
            </a:r>
          </a:p>
          <a:p>
            <a:r>
              <a:rPr lang="en-GB" dirty="0" err="1" smtClean="0"/>
              <a:t>netcharge</a:t>
            </a:r>
            <a:r>
              <a:rPr lang="en-GB" baseline="0" dirty="0" smtClean="0"/>
              <a:t> prevalence(&gt;18) (20.0% vs 18.7%)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2. To find</a:t>
            </a:r>
            <a:r>
              <a:rPr lang="en-GB" baseline="0" dirty="0" smtClean="0"/>
              <a:t> out the </a:t>
            </a:r>
            <a:endParaRPr lang="en-GB" dirty="0" smtClean="0"/>
          </a:p>
          <a:p>
            <a:r>
              <a:rPr lang="en-GB" dirty="0" smtClean="0"/>
              <a:t>which code produce this hm_h3n2_ny_charge_1993_2006.mat</a:t>
            </a:r>
            <a:r>
              <a:rPr lang="en-GB" baseline="0" dirty="0" smtClean="0"/>
              <a:t>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newick_elements.mat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GB" dirty="0" smtClean="0"/>
              <a:t>hm_h3n2_ny_charge_1993_2006.mat</a:t>
            </a:r>
            <a:r>
              <a:rPr lang="en-GB" baseline="0" dirty="0" smtClean="0"/>
              <a:t> is not consistent to my tree file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22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70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Input files produced from IBM (output from IBM code James wrote)</a:t>
            </a:r>
            <a:endParaRPr lang="en-GB" dirty="0" smtClean="0"/>
          </a:p>
          <a:p>
            <a:r>
              <a:rPr lang="en-GB" dirty="0" err="1" smtClean="0"/>
              <a:t>infileV</a:t>
            </a:r>
            <a:r>
              <a:rPr lang="en-GB" dirty="0" smtClean="0"/>
              <a:t> = 'E:\Documents\</a:t>
            </a:r>
            <a:r>
              <a:rPr lang="en-GB" dirty="0" err="1" smtClean="0"/>
              <a:t>Github</a:t>
            </a:r>
            <a:r>
              <a:rPr lang="en-GB" dirty="0" smtClean="0"/>
              <a:t>\</a:t>
            </a:r>
            <a:r>
              <a:rPr lang="en-GB" dirty="0" err="1" smtClean="0"/>
              <a:t>BindingAnal</a:t>
            </a:r>
            <a:r>
              <a:rPr lang="en-GB" dirty="0" smtClean="0"/>
              <a:t>\fitness\</a:t>
            </a:r>
            <a:r>
              <a:rPr lang="en-GB" dirty="0" err="1" smtClean="0"/>
              <a:t>tradeoff</a:t>
            </a:r>
            <a:r>
              <a:rPr lang="en-GB" dirty="0" smtClean="0"/>
              <a:t>\</a:t>
            </a:r>
            <a:r>
              <a:rPr lang="en-GB" dirty="0" err="1" smtClean="0"/>
              <a:t>Mtradeoff</a:t>
            </a:r>
            <a:r>
              <a:rPr lang="en-GB" dirty="0" smtClean="0"/>
              <a:t>\</a:t>
            </a:r>
            <a:r>
              <a:rPr lang="en-GB" dirty="0" err="1" smtClean="0"/>
              <a:t>dat</a:t>
            </a:r>
            <a:r>
              <a:rPr lang="en-GB" dirty="0" smtClean="0"/>
              <a:t>\lowV0\voutput1_low_adaptive.csv';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'E:\Documents\</a:t>
            </a:r>
            <a:r>
              <a:rPr lang="en-GB" dirty="0" err="1" smtClean="0"/>
              <a:t>Github</a:t>
            </a:r>
            <a:r>
              <a:rPr lang="en-GB" dirty="0" smtClean="0"/>
              <a:t>\</a:t>
            </a:r>
            <a:r>
              <a:rPr lang="en-GB" dirty="0" err="1" smtClean="0"/>
              <a:t>BindingAnal</a:t>
            </a:r>
            <a:r>
              <a:rPr lang="en-GB" dirty="0" smtClean="0"/>
              <a:t>\fitness\</a:t>
            </a:r>
            <a:r>
              <a:rPr lang="en-GB" dirty="0" err="1" smtClean="0"/>
              <a:t>tradeoff</a:t>
            </a:r>
            <a:r>
              <a:rPr lang="en-GB" dirty="0" smtClean="0"/>
              <a:t>\</a:t>
            </a:r>
            <a:r>
              <a:rPr lang="en-GB" dirty="0" err="1" smtClean="0"/>
              <a:t>Mtradeoff</a:t>
            </a:r>
            <a:r>
              <a:rPr lang="en-GB" dirty="0" smtClean="0"/>
              <a:t>\</a:t>
            </a:r>
            <a:r>
              <a:rPr lang="en-GB" dirty="0" err="1" smtClean="0"/>
              <a:t>dat</a:t>
            </a:r>
            <a:r>
              <a:rPr lang="en-GB" dirty="0" smtClean="0"/>
              <a:t>\lowV0\hostKs_low_adaptive.csv‘</a:t>
            </a:r>
          </a:p>
          <a:p>
            <a:r>
              <a:rPr lang="en-GB" sz="1200" dirty="0" smtClean="0"/>
              <a:t>Data are</a:t>
            </a:r>
            <a:r>
              <a:rPr lang="en-GB" sz="1200" baseline="0" dirty="0" smtClean="0"/>
              <a:t> used by “</a:t>
            </a:r>
            <a:r>
              <a:rPr lang="en-GB" sz="1200" dirty="0" smtClean="0"/>
              <a:t>figure7: The Short-sight Evolution of Binding Avidity Adaptation”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220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26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E:\Documents\Github\BindingAnal\validate_netcharge\plot_bindingchanges_abs_reg.R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8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E:\Documents\Github\BindingAnal\validate_netcharge\netcharge_age19.R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5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A. ?</a:t>
            </a:r>
          </a:p>
          <a:p>
            <a:r>
              <a:rPr lang="en-GB" dirty="0" smtClean="0"/>
              <a:t>B. E:\Documents\Github\BindingAnal\fitness\tradeoff\Mtradeoff\plot_Rin_infection.m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C. E:\Documents\Github\BindingAnal\fitness\tradeoff\Mtradeoff\plot_prob_infection.m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where</a:t>
            </a:r>
            <a:r>
              <a:rPr lang="en-GB" baseline="0" dirty="0" smtClean="0"/>
              <a:t> is the alternative fitness profile (without differential selection)?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4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figure is produced from IBM (The script James wrote)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E:\Documents\Github\BindingAnal\fitness\tradeoff\Mtradeoff\dat\lowV0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E:\Documents\Github\BindingAnal\fitness\tradeoff\Mtradeoff\dat\highV0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Low fixed V=0.45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Hight</a:t>
            </a:r>
            <a:r>
              <a:rPr lang="en-GB" baseline="0" dirty="0" smtClean="0"/>
              <a:t> Fixed V=0.6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Adaptive binding V0=0.45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 = 200day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1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2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Dashed: Optimum binding avidity</a:t>
            </a:r>
          </a:p>
          <a:p>
            <a:r>
              <a:rPr lang="en-GB" dirty="0" smtClean="0"/>
              <a:t>Red: Initial binding avidity</a:t>
            </a:r>
          </a:p>
          <a:p>
            <a:r>
              <a:rPr lang="en-GB" dirty="0" smtClean="0"/>
              <a:t>Cyan: Final</a:t>
            </a:r>
            <a:r>
              <a:rPr lang="en-GB" baseline="0" dirty="0" smtClean="0"/>
              <a:t> </a:t>
            </a:r>
            <a:r>
              <a:rPr lang="en-GB" dirty="0" smtClean="0"/>
              <a:t>binding avidity 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baseline="0" dirty="0" smtClean="0"/>
              <a:t> E:\Documents\Github\BindingAnal\fitness\tradeoff\Mtradeoff</a:t>
            </a:r>
            <a:endParaRPr lang="en-GB" dirty="0" smtClean="0"/>
          </a:p>
          <a:p>
            <a:r>
              <a:rPr lang="en-GB" dirty="0" smtClean="0"/>
              <a:t>example: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/lowV0/hostKs_low_adaptive.csv'</a:t>
            </a:r>
          </a:p>
          <a:p>
            <a:r>
              <a:rPr lang="en-GB" dirty="0" err="1" smtClean="0"/>
              <a:t>plotPopRfromSkwithBinding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, </a:t>
            </a:r>
            <a:r>
              <a:rPr lang="en-GB" dirty="0" err="1" smtClean="0"/>
              <a:t>infileV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E:\Documents\Github\BindingAnal\fitness\tradeoff\Mtradeoff\dat\lowV0\virusbinding.mat, which</a:t>
            </a:r>
            <a:r>
              <a:rPr lang="en-GB" baseline="0" dirty="0" smtClean="0"/>
              <a:t> contains:</a:t>
            </a:r>
          </a:p>
          <a:p>
            <a:r>
              <a:rPr lang="en-GB" baseline="0" dirty="0" err="1" smtClean="0"/>
              <a:t>Vfinal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Vini</a:t>
            </a:r>
            <a:r>
              <a:rPr lang="en-GB" baseline="0" dirty="0" smtClean="0"/>
              <a:t> and </a:t>
            </a:r>
            <a:r>
              <a:rPr lang="en-GB" baseline="0" dirty="0" err="1" smtClean="0"/>
              <a:t>Vopt</a:t>
            </a:r>
            <a:r>
              <a:rPr lang="en-GB" baseline="0" dirty="0" smtClean="0"/>
              <a:t>. But I am not sure what this data is for?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61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E:\Documents\Github\BindingAnal\fitness\tradeoff\Mtradeoff\figs\fitness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25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42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6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3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1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7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3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61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5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7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9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1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Influenza cellular binding </a:t>
            </a:r>
            <a:r>
              <a:rPr lang="en-GB" dirty="0" smtClean="0"/>
              <a:t>avidity change: beneficial or deleterious effects on epidemic dynamics?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Hsiang-</a:t>
            </a:r>
            <a:r>
              <a:rPr lang="en-GB" dirty="0" err="1" smtClean="0">
                <a:solidFill>
                  <a:schemeClr val="tx1"/>
                </a:solidFill>
              </a:rPr>
              <a:t>yu</a:t>
            </a:r>
            <a:r>
              <a:rPr lang="en-GB" dirty="0" smtClean="0">
                <a:solidFill>
                  <a:schemeClr val="tx1"/>
                </a:solidFill>
              </a:rPr>
              <a:t> Yuan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James Hay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6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figure7: Relative fitness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6801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figureS2: </a:t>
            </a:r>
            <a:r>
              <a:rPr lang="en-GB" sz="2000" dirty="0"/>
              <a:t>Adaptation of Adsorption mutations can be explained by Mutation-Selection Balance phenomenon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213102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</a:t>
            </a:r>
            <a:r>
              <a:rPr lang="en-GB" sz="2000" dirty="0"/>
              <a:t>The Deleterious Effect of Binding Avidity Adaptation on viral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E:\Documents\Github\BindingAnal\doc\manu\fig\Figure7_voutput1_low_adaptive_tree_300_si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3" y="2204864"/>
            <a:ext cx="8213213" cy="33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4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figureS3: </a:t>
            </a:r>
            <a:r>
              <a:rPr lang="en-GB" sz="2000" dirty="0"/>
              <a:t>The Deleterious Effect of Binding Avidity Adaptation on viral phylogeny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9318"/>
            <a:ext cx="8229600" cy="3347726"/>
          </a:xfrm>
        </p:spPr>
      </p:pic>
    </p:spTree>
    <p:extLst>
      <p:ext uri="{BB962C8B-B14F-4D97-AF65-F5344CB8AC3E}">
        <p14:creationId xmlns:p14="http://schemas.microsoft.com/office/powerpoint/2010/main" val="60400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Phylogenetic </a:t>
            </a:r>
            <a:r>
              <a:rPr lang="en-GB" sz="2000" dirty="0"/>
              <a:t>Analysis using viral sequence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E:\Documents\Github\BindingAnal\doc\manu\fig\Figure3_H3N2Tre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3596"/>
            <a:ext cx="3744416" cy="52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3968" y="2060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For all internal nodes, only 7.7% of the strains showed </a:t>
            </a:r>
            <a:r>
              <a:rPr lang="en-GB" dirty="0" err="1"/>
              <a:t>netcharge</a:t>
            </a:r>
            <a:r>
              <a:rPr lang="en-GB" dirty="0"/>
              <a:t> change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whereas </a:t>
            </a:r>
            <a:r>
              <a:rPr lang="en-GB" dirty="0"/>
              <a:t>in external tips, which were destined to die out soon, a higher proportion of the strains (11.8%) changed the </a:t>
            </a:r>
            <a:r>
              <a:rPr lang="en-GB" dirty="0" err="1" smtClean="0"/>
              <a:t>netcharge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11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 smtClean="0"/>
              <a:t>table1. validate_netcharge.csv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1" y="2807720"/>
            <a:ext cx="7803557" cy="2110923"/>
          </a:xfrm>
        </p:spPr>
      </p:pic>
    </p:spTree>
    <p:extLst>
      <p:ext uri="{BB962C8B-B14F-4D97-AF65-F5344CB8AC3E}">
        <p14:creationId xmlns:p14="http://schemas.microsoft.com/office/powerpoint/2010/main" val="353179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229600" cy="1968892"/>
          </a:xfrm>
        </p:spPr>
      </p:pic>
    </p:spTree>
    <p:extLst>
      <p:ext uri="{BB962C8B-B14F-4D97-AF65-F5344CB8AC3E}">
        <p14:creationId xmlns:p14="http://schemas.microsoft.com/office/powerpoint/2010/main" val="912914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main_generate_tree</a:t>
            </a:r>
            <a:r>
              <a:rPr lang="en-GB" dirty="0"/>
              <a:t>('</a:t>
            </a:r>
            <a:r>
              <a:rPr lang="en-GB" dirty="0" err="1"/>
              <a:t>dat</a:t>
            </a:r>
            <a:r>
              <a:rPr lang="en-GB" dirty="0"/>
              <a:t>/mod01/</a:t>
            </a:r>
            <a:r>
              <a:rPr lang="en-GB" dirty="0" err="1"/>
              <a:t>voutput_small</a:t>
            </a:r>
            <a:r>
              <a:rPr lang="en-GB" dirty="0"/>
              <a:t>', '50', '10', '200')</a:t>
            </a:r>
          </a:p>
        </p:txBody>
      </p:sp>
    </p:spTree>
    <p:extLst>
      <p:ext uri="{BB962C8B-B14F-4D97-AF65-F5344CB8AC3E}">
        <p14:creationId xmlns:p14="http://schemas.microsoft.com/office/powerpoint/2010/main" val="215693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figure1: </a:t>
            </a:r>
            <a:r>
              <a:rPr lang="en-GB" sz="2000" dirty="0" err="1" smtClean="0"/>
              <a:t>Netcharge</a:t>
            </a:r>
            <a:r>
              <a:rPr lang="en-GB" sz="2000" dirty="0" smtClean="0"/>
              <a:t> </a:t>
            </a:r>
            <a:r>
              <a:rPr lang="en-GB" sz="2000" dirty="0"/>
              <a:t>is a good marker of binding </a:t>
            </a:r>
            <a:r>
              <a:rPr lang="en-GB" sz="2000" dirty="0" smtClean="0"/>
              <a:t>avidity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402848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 smtClean="0"/>
              <a:t>figureS1</a:t>
            </a:r>
            <a:endParaRPr lang="en-GB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87128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figure2: Net charge </a:t>
            </a:r>
            <a:r>
              <a:rPr lang="en-GB" sz="2000" dirty="0"/>
              <a:t>and </a:t>
            </a:r>
            <a:r>
              <a:rPr lang="en-GB" sz="2000" dirty="0" err="1"/>
              <a:t>seroprevalence</a:t>
            </a:r>
            <a:r>
              <a:rPr lang="en-GB" sz="2000" dirty="0"/>
              <a:t> show similar distribution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72771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623731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AJ Kucharski </a:t>
            </a:r>
            <a:r>
              <a:rPr lang="en-GB" dirty="0" smtClean="0"/>
              <a:t> </a:t>
            </a:r>
            <a:r>
              <a:rPr lang="en-GB" dirty="0"/>
              <a:t>‎2012 </a:t>
            </a:r>
            <a:r>
              <a:rPr lang="en-GB" dirty="0" err="1" smtClean="0"/>
              <a:t>Plos</a:t>
            </a:r>
            <a:r>
              <a:rPr lang="en-GB" dirty="0" smtClean="0"/>
              <a:t> </a:t>
            </a:r>
            <a:r>
              <a:rPr lang="en-GB" dirty="0" err="1" smtClean="0"/>
              <a:t>CompBio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38" y="1556792"/>
            <a:ext cx="3974842" cy="2736304"/>
          </a:xfrm>
        </p:spPr>
      </p:pic>
    </p:spTree>
    <p:extLst>
      <p:ext uri="{BB962C8B-B14F-4D97-AF65-F5344CB8AC3E}">
        <p14:creationId xmlns:p14="http://schemas.microsoft.com/office/powerpoint/2010/main" val="306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figureS5: </a:t>
            </a:r>
            <a:r>
              <a:rPr lang="en-GB" sz="2000" dirty="0"/>
              <a:t>We constructed a model to study the Effect of Binding Avidity Adaptation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4124272" cy="3618173"/>
          </a:xfrm>
        </p:spPr>
      </p:pic>
    </p:spTree>
    <p:extLst>
      <p:ext uri="{BB962C8B-B14F-4D97-AF65-F5344CB8AC3E}">
        <p14:creationId xmlns:p14="http://schemas.microsoft.com/office/powerpoint/2010/main" val="33224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figure3: Within host fitness and </a:t>
            </a:r>
            <a:br>
              <a:rPr lang="en-GB" sz="2000" dirty="0" smtClean="0"/>
            </a:br>
            <a:r>
              <a:rPr lang="en-GB" sz="2000" dirty="0" smtClean="0"/>
              <a:t>Probability of Infection</a:t>
            </a:r>
            <a:endParaRPr lang="en-GB" sz="2000" dirty="0"/>
          </a:p>
        </p:txBody>
      </p:sp>
      <p:pic>
        <p:nvPicPr>
          <p:cNvPr id="5" name="Picture 4" descr="E:\Documents\Github\BindingAnal\doc\manu\fig\FigS1_fitness_R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-27384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:\Documents\Github\BindingAnal\doc\manu\fig\FigS2A_fitness_binding_V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88792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4" y="4391992"/>
            <a:ext cx="3240008" cy="24300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ea typeface="Cambria Math"/>
                  </a:rPr>
                  <a:t>blue: low k</a:t>
                </a:r>
              </a:p>
              <a:p>
                <a:r>
                  <a:rPr lang="en-GB" sz="1400" dirty="0" smtClean="0">
                    <a:ea typeface="Cambria Math"/>
                  </a:rPr>
                  <a:t>red: high k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227" t="-1163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79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figure4: </a:t>
            </a:r>
            <a:r>
              <a:rPr lang="en-GB" sz="2000" dirty="0"/>
              <a:t>Simulated Epidemics from the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E:\Documents\Github\BindingAnal\doc\manu\fig\Figure4_s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4536504" cy="35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609329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epidemic dynamics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96501" y="6137043"/>
            <a:ext cx="250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immunological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74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figure5: </a:t>
            </a:r>
            <a:r>
              <a:rPr lang="en-GB" sz="2000" dirty="0"/>
              <a:t>Simulated </a:t>
            </a:r>
            <a:r>
              <a:rPr lang="en-GB" sz="2000" dirty="0" smtClean="0"/>
              <a:t>Immunologic dynamics </a:t>
            </a:r>
            <a:r>
              <a:rPr lang="en-GB" sz="2000" dirty="0"/>
              <a:t>from the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E:\Documents\Github\BindingAnal\doc\manu\fig\Figure5_host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27410"/>
            <a:ext cx="3973949" cy="33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figure6: </a:t>
            </a:r>
            <a:r>
              <a:rPr lang="en-GB" sz="2000" dirty="0"/>
              <a:t>The Short-sight Evolution of Binding Avidity Adaptation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E:\Documents\Github\BindingAnal\doc\manu\fig\Figure6_fitness_binding_lo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35311" cy="41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21263</TotalTime>
  <Words>569</Words>
  <Application>Microsoft Office PowerPoint</Application>
  <PresentationFormat>On-screen Show (4:3)</PresentationFormat>
  <Paragraphs>112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Influenza cellular binding avidity change: beneficial or deleterious effects on epidemic dynamics?</vt:lpstr>
      <vt:lpstr>figure1: Netcharge is a good marker of binding avidity</vt:lpstr>
      <vt:lpstr>figureS1</vt:lpstr>
      <vt:lpstr>figure2: Net charge and seroprevalence show similar distribution</vt:lpstr>
      <vt:lpstr>figureS5: We constructed a model to study the Effect of Binding Avidity Adaptation </vt:lpstr>
      <vt:lpstr>figure3: Within host fitness and  Probability of Infection</vt:lpstr>
      <vt:lpstr>figure4: Simulated Epidemics from the IBM</vt:lpstr>
      <vt:lpstr>figure5: Simulated Immunologic dynamics from the IBM</vt:lpstr>
      <vt:lpstr>figure6: The Short-sight Evolution of Binding Avidity Adaptation </vt:lpstr>
      <vt:lpstr>figure7: Relative fitness</vt:lpstr>
      <vt:lpstr>figureS2: Adaptation of Adsorption mutations can be explained by Mutation-Selection Balance phenomenon</vt:lpstr>
      <vt:lpstr>figure8: The Deleterious Effect of Binding Avidity Adaptation on viral phylogeny</vt:lpstr>
      <vt:lpstr>figureS3: The Deleterious Effect of Binding Avidity Adaptation on viral phylogeny</vt:lpstr>
      <vt:lpstr>Figure8: Phylogenetic Analysis using viral sequence data</vt:lpstr>
      <vt:lpstr>table1. validate_netcharge.csv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cellular binding avidity, the beneficial or deleterious effects on epidemics?</dc:title>
  <dc:creator>Hsiang-Yu Yuan</dc:creator>
  <cp:lastModifiedBy>Hsiang-Yu Yuan</cp:lastModifiedBy>
  <cp:revision>53</cp:revision>
  <dcterms:created xsi:type="dcterms:W3CDTF">2016-05-18T16:23:59Z</dcterms:created>
  <dcterms:modified xsi:type="dcterms:W3CDTF">2016-10-22T21:37:32Z</dcterms:modified>
</cp:coreProperties>
</file>